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5" r:id="rId4"/>
    <p:sldId id="296" r:id="rId5"/>
    <p:sldId id="300" r:id="rId6"/>
    <p:sldId id="299" r:id="rId7"/>
    <p:sldId id="298" r:id="rId8"/>
    <p:sldId id="308" r:id="rId9"/>
    <p:sldId id="309" r:id="rId10"/>
    <p:sldId id="310" r:id="rId11"/>
    <p:sldId id="303" r:id="rId12"/>
    <p:sldId id="307" r:id="rId13"/>
    <p:sldId id="302" r:id="rId14"/>
    <p:sldId id="312" r:id="rId15"/>
    <p:sldId id="313" r:id="rId16"/>
    <p:sldId id="314" r:id="rId17"/>
    <p:sldId id="315" r:id="rId18"/>
    <p:sldId id="305" r:id="rId19"/>
    <p:sldId id="316" r:id="rId20"/>
    <p:sldId id="306" r:id="rId21"/>
    <p:sldId id="297" r:id="rId22"/>
    <p:sldId id="317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AC43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935" autoAdjust="0"/>
  </p:normalViewPr>
  <p:slideViewPr>
    <p:cSldViewPr snapToGrid="0">
      <p:cViewPr varScale="1">
        <p:scale>
          <a:sx n="78" d="100"/>
          <a:sy n="78" d="100"/>
        </p:scale>
        <p:origin x="12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3EE773-23A9-49D0-B875-8EBE66B7FDA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253165-8CF7-4A39-B45B-C1043A49FBD0}">
      <dgm:prSet/>
      <dgm:spPr/>
      <dgm:t>
        <a:bodyPr/>
        <a:lstStyle/>
        <a:p>
          <a:r>
            <a:rPr lang="en-US"/>
            <a:t>Muhammad Hamza Ali (20B-008-CS)</a:t>
          </a:r>
        </a:p>
      </dgm:t>
    </dgm:pt>
    <dgm:pt modelId="{1126BDCC-210E-4355-A5DC-F441B6D709DD}" type="parTrans" cxnId="{EDFB99F1-A0A5-4439-9AFB-9FD7CCB5F4BC}">
      <dgm:prSet/>
      <dgm:spPr/>
      <dgm:t>
        <a:bodyPr/>
        <a:lstStyle/>
        <a:p>
          <a:endParaRPr lang="en-US"/>
        </a:p>
      </dgm:t>
    </dgm:pt>
    <dgm:pt modelId="{9D6CF8DB-F86A-417D-B686-4A63F19D4379}" type="sibTrans" cxnId="{EDFB99F1-A0A5-4439-9AFB-9FD7CCB5F4BC}">
      <dgm:prSet/>
      <dgm:spPr/>
      <dgm:t>
        <a:bodyPr/>
        <a:lstStyle/>
        <a:p>
          <a:endParaRPr lang="en-US"/>
        </a:p>
      </dgm:t>
    </dgm:pt>
    <dgm:pt modelId="{345E064E-B524-482C-B475-C978540F990E}">
      <dgm:prSet/>
      <dgm:spPr/>
      <dgm:t>
        <a:bodyPr/>
        <a:lstStyle/>
        <a:p>
          <a:r>
            <a:rPr lang="en-US"/>
            <a:t>Ilhan Ahmed (20B-055-CS)</a:t>
          </a:r>
        </a:p>
      </dgm:t>
    </dgm:pt>
    <dgm:pt modelId="{907BC344-EA33-4AF0-B33F-AADA2C3521CD}" type="parTrans" cxnId="{ABF4C8DC-8EDC-4640-AC47-C41D087ABEE7}">
      <dgm:prSet/>
      <dgm:spPr/>
      <dgm:t>
        <a:bodyPr/>
        <a:lstStyle/>
        <a:p>
          <a:endParaRPr lang="en-US"/>
        </a:p>
      </dgm:t>
    </dgm:pt>
    <dgm:pt modelId="{36A5DDEB-4005-4902-AA9E-45858ACD6487}" type="sibTrans" cxnId="{ABF4C8DC-8EDC-4640-AC47-C41D087ABEE7}">
      <dgm:prSet/>
      <dgm:spPr/>
      <dgm:t>
        <a:bodyPr/>
        <a:lstStyle/>
        <a:p>
          <a:endParaRPr lang="en-US"/>
        </a:p>
      </dgm:t>
    </dgm:pt>
    <dgm:pt modelId="{AD10EA78-58B2-4684-ADFE-8081E662D664}">
      <dgm:prSet/>
      <dgm:spPr/>
      <dgm:t>
        <a:bodyPr/>
        <a:lstStyle/>
        <a:p>
          <a:r>
            <a:rPr lang="en-US" dirty="0"/>
            <a:t>Shammas Qazi </a:t>
          </a:r>
        </a:p>
        <a:p>
          <a:r>
            <a:rPr lang="en-US" dirty="0"/>
            <a:t>(20B-080-CS)</a:t>
          </a:r>
        </a:p>
      </dgm:t>
    </dgm:pt>
    <dgm:pt modelId="{CEFA7E7A-AA38-4579-AFA4-62DF79730DCB}" type="parTrans" cxnId="{82647E9A-4505-4229-9448-A50B09FFBF77}">
      <dgm:prSet/>
      <dgm:spPr/>
      <dgm:t>
        <a:bodyPr/>
        <a:lstStyle/>
        <a:p>
          <a:endParaRPr lang="en-US"/>
        </a:p>
      </dgm:t>
    </dgm:pt>
    <dgm:pt modelId="{0D3CF3C6-AED0-4F35-9655-6AD7F5307351}" type="sibTrans" cxnId="{82647E9A-4505-4229-9448-A50B09FFBF77}">
      <dgm:prSet/>
      <dgm:spPr/>
      <dgm:t>
        <a:bodyPr/>
        <a:lstStyle/>
        <a:p>
          <a:endParaRPr lang="en-US"/>
        </a:p>
      </dgm:t>
    </dgm:pt>
    <dgm:pt modelId="{8FBB0B70-4CCE-48FF-B25C-264712196502}" type="pres">
      <dgm:prSet presAssocID="{E43EE773-23A9-49D0-B875-8EBE66B7FDA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86568D-83A0-4263-9526-0D26A69E8995}" type="pres">
      <dgm:prSet presAssocID="{19253165-8CF7-4A39-B45B-C1043A49FBD0}" presName="hierRoot1" presStyleCnt="0"/>
      <dgm:spPr/>
    </dgm:pt>
    <dgm:pt modelId="{B4900E10-556D-4360-9BD5-FBD6617C7859}" type="pres">
      <dgm:prSet presAssocID="{19253165-8CF7-4A39-B45B-C1043A49FBD0}" presName="composite" presStyleCnt="0"/>
      <dgm:spPr/>
    </dgm:pt>
    <dgm:pt modelId="{E3F87F16-9016-453D-8EEE-F33798A2678C}" type="pres">
      <dgm:prSet presAssocID="{19253165-8CF7-4A39-B45B-C1043A49FBD0}" presName="background" presStyleLbl="node0" presStyleIdx="0" presStyleCnt="3"/>
      <dgm:spPr/>
    </dgm:pt>
    <dgm:pt modelId="{E101D0BC-D3A9-4C95-87A6-BE6CF8FEBEC8}" type="pres">
      <dgm:prSet presAssocID="{19253165-8CF7-4A39-B45B-C1043A49FBD0}" presName="text" presStyleLbl="fgAcc0" presStyleIdx="0" presStyleCnt="3">
        <dgm:presLayoutVars>
          <dgm:chPref val="3"/>
        </dgm:presLayoutVars>
      </dgm:prSet>
      <dgm:spPr/>
    </dgm:pt>
    <dgm:pt modelId="{7E8EFF5C-FCD1-435F-AB8A-D6403C31AFF8}" type="pres">
      <dgm:prSet presAssocID="{19253165-8CF7-4A39-B45B-C1043A49FBD0}" presName="hierChild2" presStyleCnt="0"/>
      <dgm:spPr/>
    </dgm:pt>
    <dgm:pt modelId="{37A6B759-F70C-4AC5-B319-51D37E19CBDB}" type="pres">
      <dgm:prSet presAssocID="{345E064E-B524-482C-B475-C978540F990E}" presName="hierRoot1" presStyleCnt="0"/>
      <dgm:spPr/>
    </dgm:pt>
    <dgm:pt modelId="{D0F7C0A3-5288-444B-A949-562346C25323}" type="pres">
      <dgm:prSet presAssocID="{345E064E-B524-482C-B475-C978540F990E}" presName="composite" presStyleCnt="0"/>
      <dgm:spPr/>
    </dgm:pt>
    <dgm:pt modelId="{D665E8AF-4B24-462A-9F53-4B2CC3554E01}" type="pres">
      <dgm:prSet presAssocID="{345E064E-B524-482C-B475-C978540F990E}" presName="background" presStyleLbl="node0" presStyleIdx="1" presStyleCnt="3"/>
      <dgm:spPr/>
    </dgm:pt>
    <dgm:pt modelId="{FB1BC34D-7FB1-489E-B3C1-A558C6AC7033}" type="pres">
      <dgm:prSet presAssocID="{345E064E-B524-482C-B475-C978540F990E}" presName="text" presStyleLbl="fgAcc0" presStyleIdx="1" presStyleCnt="3">
        <dgm:presLayoutVars>
          <dgm:chPref val="3"/>
        </dgm:presLayoutVars>
      </dgm:prSet>
      <dgm:spPr/>
    </dgm:pt>
    <dgm:pt modelId="{FBCD2B7E-165B-44E5-88E2-F6F05DF98B72}" type="pres">
      <dgm:prSet presAssocID="{345E064E-B524-482C-B475-C978540F990E}" presName="hierChild2" presStyleCnt="0"/>
      <dgm:spPr/>
    </dgm:pt>
    <dgm:pt modelId="{DB306138-4366-402C-896B-71A5AE35F55C}" type="pres">
      <dgm:prSet presAssocID="{AD10EA78-58B2-4684-ADFE-8081E662D664}" presName="hierRoot1" presStyleCnt="0"/>
      <dgm:spPr/>
    </dgm:pt>
    <dgm:pt modelId="{E450B277-C8B8-43E3-8C93-9BBBE6F4A14E}" type="pres">
      <dgm:prSet presAssocID="{AD10EA78-58B2-4684-ADFE-8081E662D664}" presName="composite" presStyleCnt="0"/>
      <dgm:spPr/>
    </dgm:pt>
    <dgm:pt modelId="{32160661-FE19-41A0-B6D5-CE06F7B7EC81}" type="pres">
      <dgm:prSet presAssocID="{AD10EA78-58B2-4684-ADFE-8081E662D664}" presName="background" presStyleLbl="node0" presStyleIdx="2" presStyleCnt="3"/>
      <dgm:spPr/>
    </dgm:pt>
    <dgm:pt modelId="{A2982C49-8ABC-4684-9473-BA16FA22BF5A}" type="pres">
      <dgm:prSet presAssocID="{AD10EA78-58B2-4684-ADFE-8081E662D664}" presName="text" presStyleLbl="fgAcc0" presStyleIdx="2" presStyleCnt="3">
        <dgm:presLayoutVars>
          <dgm:chPref val="3"/>
        </dgm:presLayoutVars>
      </dgm:prSet>
      <dgm:spPr/>
    </dgm:pt>
    <dgm:pt modelId="{64B79A40-0550-4401-98D5-D125A173B6B1}" type="pres">
      <dgm:prSet presAssocID="{AD10EA78-58B2-4684-ADFE-8081E662D664}" presName="hierChild2" presStyleCnt="0"/>
      <dgm:spPr/>
    </dgm:pt>
  </dgm:ptLst>
  <dgm:cxnLst>
    <dgm:cxn modelId="{68C78936-BAC8-448F-9180-FC1858FD9306}" type="presOf" srcId="{345E064E-B524-482C-B475-C978540F990E}" destId="{FB1BC34D-7FB1-489E-B3C1-A558C6AC7033}" srcOrd="0" destOrd="0" presId="urn:microsoft.com/office/officeart/2005/8/layout/hierarchy1"/>
    <dgm:cxn modelId="{07836F5D-17BF-4D40-AB98-FB507D0FFFC1}" type="presOf" srcId="{AD10EA78-58B2-4684-ADFE-8081E662D664}" destId="{A2982C49-8ABC-4684-9473-BA16FA22BF5A}" srcOrd="0" destOrd="0" presId="urn:microsoft.com/office/officeart/2005/8/layout/hierarchy1"/>
    <dgm:cxn modelId="{2644D644-EC70-49D4-99EB-1280096C84CD}" type="presOf" srcId="{E43EE773-23A9-49D0-B875-8EBE66B7FDAC}" destId="{8FBB0B70-4CCE-48FF-B25C-264712196502}" srcOrd="0" destOrd="0" presId="urn:microsoft.com/office/officeart/2005/8/layout/hierarchy1"/>
    <dgm:cxn modelId="{82647E9A-4505-4229-9448-A50B09FFBF77}" srcId="{E43EE773-23A9-49D0-B875-8EBE66B7FDAC}" destId="{AD10EA78-58B2-4684-ADFE-8081E662D664}" srcOrd="2" destOrd="0" parTransId="{CEFA7E7A-AA38-4579-AFA4-62DF79730DCB}" sibTransId="{0D3CF3C6-AED0-4F35-9655-6AD7F5307351}"/>
    <dgm:cxn modelId="{FC332B9B-F985-4C5B-9F3B-63265E6DC5A1}" type="presOf" srcId="{19253165-8CF7-4A39-B45B-C1043A49FBD0}" destId="{E101D0BC-D3A9-4C95-87A6-BE6CF8FEBEC8}" srcOrd="0" destOrd="0" presId="urn:microsoft.com/office/officeart/2005/8/layout/hierarchy1"/>
    <dgm:cxn modelId="{ABF4C8DC-8EDC-4640-AC47-C41D087ABEE7}" srcId="{E43EE773-23A9-49D0-B875-8EBE66B7FDAC}" destId="{345E064E-B524-482C-B475-C978540F990E}" srcOrd="1" destOrd="0" parTransId="{907BC344-EA33-4AF0-B33F-AADA2C3521CD}" sibTransId="{36A5DDEB-4005-4902-AA9E-45858ACD6487}"/>
    <dgm:cxn modelId="{EDFB99F1-A0A5-4439-9AFB-9FD7CCB5F4BC}" srcId="{E43EE773-23A9-49D0-B875-8EBE66B7FDAC}" destId="{19253165-8CF7-4A39-B45B-C1043A49FBD0}" srcOrd="0" destOrd="0" parTransId="{1126BDCC-210E-4355-A5DC-F441B6D709DD}" sibTransId="{9D6CF8DB-F86A-417D-B686-4A63F19D4379}"/>
    <dgm:cxn modelId="{58955BC5-911D-434A-8A31-FDE75B898986}" type="presParOf" srcId="{8FBB0B70-4CCE-48FF-B25C-264712196502}" destId="{C786568D-83A0-4263-9526-0D26A69E8995}" srcOrd="0" destOrd="0" presId="urn:microsoft.com/office/officeart/2005/8/layout/hierarchy1"/>
    <dgm:cxn modelId="{96E4AD60-E570-4F33-AE83-E3F188B7F1F1}" type="presParOf" srcId="{C786568D-83A0-4263-9526-0D26A69E8995}" destId="{B4900E10-556D-4360-9BD5-FBD6617C7859}" srcOrd="0" destOrd="0" presId="urn:microsoft.com/office/officeart/2005/8/layout/hierarchy1"/>
    <dgm:cxn modelId="{4871604D-E6F3-4CA7-85DB-403F7DD95CB8}" type="presParOf" srcId="{B4900E10-556D-4360-9BD5-FBD6617C7859}" destId="{E3F87F16-9016-453D-8EEE-F33798A2678C}" srcOrd="0" destOrd="0" presId="urn:microsoft.com/office/officeart/2005/8/layout/hierarchy1"/>
    <dgm:cxn modelId="{52104759-A852-4CE7-A1F8-C89607B5D957}" type="presParOf" srcId="{B4900E10-556D-4360-9BD5-FBD6617C7859}" destId="{E101D0BC-D3A9-4C95-87A6-BE6CF8FEBEC8}" srcOrd="1" destOrd="0" presId="urn:microsoft.com/office/officeart/2005/8/layout/hierarchy1"/>
    <dgm:cxn modelId="{8094FCF0-2B21-4AC4-BE0F-CB6811CC0917}" type="presParOf" srcId="{C786568D-83A0-4263-9526-0D26A69E8995}" destId="{7E8EFF5C-FCD1-435F-AB8A-D6403C31AFF8}" srcOrd="1" destOrd="0" presId="urn:microsoft.com/office/officeart/2005/8/layout/hierarchy1"/>
    <dgm:cxn modelId="{3F6933AC-1612-4829-B5CB-623CEF3CC630}" type="presParOf" srcId="{8FBB0B70-4CCE-48FF-B25C-264712196502}" destId="{37A6B759-F70C-4AC5-B319-51D37E19CBDB}" srcOrd="1" destOrd="0" presId="urn:microsoft.com/office/officeart/2005/8/layout/hierarchy1"/>
    <dgm:cxn modelId="{6C509203-2A80-4D43-92A6-0DC263DB8E3F}" type="presParOf" srcId="{37A6B759-F70C-4AC5-B319-51D37E19CBDB}" destId="{D0F7C0A3-5288-444B-A949-562346C25323}" srcOrd="0" destOrd="0" presId="urn:microsoft.com/office/officeart/2005/8/layout/hierarchy1"/>
    <dgm:cxn modelId="{2E455D19-7470-4FF6-B19B-1909934A32E4}" type="presParOf" srcId="{D0F7C0A3-5288-444B-A949-562346C25323}" destId="{D665E8AF-4B24-462A-9F53-4B2CC3554E01}" srcOrd="0" destOrd="0" presId="urn:microsoft.com/office/officeart/2005/8/layout/hierarchy1"/>
    <dgm:cxn modelId="{FEEF995D-6759-48F8-833E-BF7424FC05B4}" type="presParOf" srcId="{D0F7C0A3-5288-444B-A949-562346C25323}" destId="{FB1BC34D-7FB1-489E-B3C1-A558C6AC7033}" srcOrd="1" destOrd="0" presId="urn:microsoft.com/office/officeart/2005/8/layout/hierarchy1"/>
    <dgm:cxn modelId="{B0FF3C7D-EFE2-4E42-BA4E-56701D32360D}" type="presParOf" srcId="{37A6B759-F70C-4AC5-B319-51D37E19CBDB}" destId="{FBCD2B7E-165B-44E5-88E2-F6F05DF98B72}" srcOrd="1" destOrd="0" presId="urn:microsoft.com/office/officeart/2005/8/layout/hierarchy1"/>
    <dgm:cxn modelId="{65E1AC88-FD06-43DD-83A8-273D9F9D4A83}" type="presParOf" srcId="{8FBB0B70-4CCE-48FF-B25C-264712196502}" destId="{DB306138-4366-402C-896B-71A5AE35F55C}" srcOrd="2" destOrd="0" presId="urn:microsoft.com/office/officeart/2005/8/layout/hierarchy1"/>
    <dgm:cxn modelId="{31CB0FA7-94C1-4723-87CB-04AE39541EBC}" type="presParOf" srcId="{DB306138-4366-402C-896B-71A5AE35F55C}" destId="{E450B277-C8B8-43E3-8C93-9BBBE6F4A14E}" srcOrd="0" destOrd="0" presId="urn:microsoft.com/office/officeart/2005/8/layout/hierarchy1"/>
    <dgm:cxn modelId="{79BA3B8D-58C0-47E8-B0A7-0821A3E3C3A1}" type="presParOf" srcId="{E450B277-C8B8-43E3-8C93-9BBBE6F4A14E}" destId="{32160661-FE19-41A0-B6D5-CE06F7B7EC81}" srcOrd="0" destOrd="0" presId="urn:microsoft.com/office/officeart/2005/8/layout/hierarchy1"/>
    <dgm:cxn modelId="{EE7CBEE7-C16A-4A3A-9D75-D714F2CC2280}" type="presParOf" srcId="{E450B277-C8B8-43E3-8C93-9BBBE6F4A14E}" destId="{A2982C49-8ABC-4684-9473-BA16FA22BF5A}" srcOrd="1" destOrd="0" presId="urn:microsoft.com/office/officeart/2005/8/layout/hierarchy1"/>
    <dgm:cxn modelId="{3E91CE73-0A59-402A-962B-AA0E018B12DC}" type="presParOf" srcId="{DB306138-4366-402C-896B-71A5AE35F55C}" destId="{64B79A40-0550-4401-98D5-D125A173B6B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87F16-9016-453D-8EEE-F33798A2678C}">
      <dsp:nvSpPr>
        <dsp:cNvPr id="0" name=""/>
        <dsp:cNvSpPr/>
      </dsp:nvSpPr>
      <dsp:spPr>
        <a:xfrm>
          <a:off x="0" y="1054616"/>
          <a:ext cx="3027598" cy="19225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1D0BC-D3A9-4C95-87A6-BE6CF8FEBEC8}">
      <dsp:nvSpPr>
        <dsp:cNvPr id="0" name=""/>
        <dsp:cNvSpPr/>
      </dsp:nvSpPr>
      <dsp:spPr>
        <a:xfrm>
          <a:off x="336399" y="1374196"/>
          <a:ext cx="3027598" cy="19225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Muhammad Hamza Ali (20B-008-CS)</a:t>
          </a:r>
        </a:p>
      </dsp:txBody>
      <dsp:txXfrm>
        <a:off x="392708" y="1430505"/>
        <a:ext cx="2914980" cy="1809907"/>
      </dsp:txXfrm>
    </dsp:sp>
    <dsp:sp modelId="{D665E8AF-4B24-462A-9F53-4B2CC3554E01}">
      <dsp:nvSpPr>
        <dsp:cNvPr id="0" name=""/>
        <dsp:cNvSpPr/>
      </dsp:nvSpPr>
      <dsp:spPr>
        <a:xfrm>
          <a:off x="3700398" y="1054616"/>
          <a:ext cx="3027598" cy="19225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BC34D-7FB1-489E-B3C1-A558C6AC7033}">
      <dsp:nvSpPr>
        <dsp:cNvPr id="0" name=""/>
        <dsp:cNvSpPr/>
      </dsp:nvSpPr>
      <dsp:spPr>
        <a:xfrm>
          <a:off x="4036798" y="1374196"/>
          <a:ext cx="3027598" cy="19225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Ilhan Ahmed (20B-055-CS)</a:t>
          </a:r>
        </a:p>
      </dsp:txBody>
      <dsp:txXfrm>
        <a:off x="4093107" y="1430505"/>
        <a:ext cx="2914980" cy="1809907"/>
      </dsp:txXfrm>
    </dsp:sp>
    <dsp:sp modelId="{32160661-FE19-41A0-B6D5-CE06F7B7EC81}">
      <dsp:nvSpPr>
        <dsp:cNvPr id="0" name=""/>
        <dsp:cNvSpPr/>
      </dsp:nvSpPr>
      <dsp:spPr>
        <a:xfrm>
          <a:off x="7400796" y="1054616"/>
          <a:ext cx="3027598" cy="19225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82C49-8ABC-4684-9473-BA16FA22BF5A}">
      <dsp:nvSpPr>
        <dsp:cNvPr id="0" name=""/>
        <dsp:cNvSpPr/>
      </dsp:nvSpPr>
      <dsp:spPr>
        <a:xfrm>
          <a:off x="7737196" y="1374196"/>
          <a:ext cx="3027598" cy="19225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Shammas Qazi 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(20B-080-CS)</a:t>
          </a:r>
        </a:p>
      </dsp:txBody>
      <dsp:txXfrm>
        <a:off x="7793505" y="1430505"/>
        <a:ext cx="2914980" cy="18099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0BC7D-E56E-94E6-7D82-4678C5F5A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4DA5E6-377A-32A0-E860-4171B0BAD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3AA26-3C10-5EA5-52E0-0B9BCC01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D813-062B-4B1B-A15E-E7B2B74FB2EB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B811B-76F2-561D-FD05-63B98E91D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D044C-5C9C-D9B0-3F26-F2B30BC9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989A-A8B8-40BB-95CF-C5425D755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1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EAA9-8003-6EA4-AE83-A2098B5E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2F27B-3D2E-7658-A9D7-55B1AB06E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2ABA9-6D48-7DDC-7654-AD670FB6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D813-062B-4B1B-A15E-E7B2B74FB2EB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8F99D-FB1B-BA47-AAC2-E2C52C96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BCF0E-E370-779E-0D3F-47D6604C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989A-A8B8-40BB-95CF-C5425D755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48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573543-2103-E2F8-4788-8CE0953038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23339-73A6-5300-AD40-045E63513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5B357-4F93-D145-F46C-CED1D7771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D813-062B-4B1B-A15E-E7B2B74FB2EB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B8F25-2BCF-9F79-59DB-5FF70C279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98DFA-A568-7CFF-E524-815BFA62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989A-A8B8-40BB-95CF-C5425D755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346B6-E4EC-FFA0-27FB-E666A5CA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8A1CC-BA06-9F98-9B9A-38579499F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0CB2A-D844-0053-23BA-707B53EED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D813-062B-4B1B-A15E-E7B2B74FB2EB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56376-E1AB-14AB-694E-275387CC8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C2071-34D6-AC52-9FE9-59947189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989A-A8B8-40BB-95CF-C5425D755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80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7F76C-E9C7-1C3F-C513-7B438DD9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FF8BE-B03A-F594-FB2E-807468715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54AC6-E2DC-FBAD-1E6D-D3B62175E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D813-062B-4B1B-A15E-E7B2B74FB2EB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47989-CFF9-FE33-8D12-624B1F96B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57CE1-13A2-9913-BF44-E2DC474AB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989A-A8B8-40BB-95CF-C5425D755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34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A3E7B-1072-FDFA-935B-A6DC85DDE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2D8E2-D1C4-F809-4B7B-8B02F47C0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9F90-BD55-6320-EF12-3D2F4AB4F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81424-A7DF-7262-B541-7D6C346CF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D813-062B-4B1B-A15E-E7B2B74FB2EB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C0855-B5FF-68B3-7796-0E9E0B5D5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05478-2180-A6E1-E674-1FF99D9FB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989A-A8B8-40BB-95CF-C5425D755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72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623B-DDEB-ED12-FB70-9DD588D84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CC275-758B-A339-56B3-10E50286B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FFA02-29DA-CFDA-811D-AC2C5A92F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25E158-4878-9F44-E173-A7B2CCE03A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0F6CF-623A-6994-5770-A9664D337D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55353D-6B18-B134-F4F8-F510A2555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D813-062B-4B1B-A15E-E7B2B74FB2EB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4D288E-C82F-D718-0F2D-79C3F1DE2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362D8-9A7C-F177-3DA5-18D573AB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989A-A8B8-40BB-95CF-C5425D755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0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900C3-A031-97B4-C1A1-5D380821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B62359-CBD4-DB31-16EC-0CE27BA93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D813-062B-4B1B-A15E-E7B2B74FB2EB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17C6D0-66C0-67DA-1F58-90EA83817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B6273-D235-8289-9541-13158DBC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989A-A8B8-40BB-95CF-C5425D755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35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9A6014-D9A2-AE04-765F-FCAD12B3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D813-062B-4B1B-A15E-E7B2B74FB2EB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91E514-0BA4-F7F1-0FD3-C3E4ECDA2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5F961-6449-0CA4-421E-A5C77EDF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989A-A8B8-40BB-95CF-C5425D755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51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67F0-8C68-6007-EFD5-F6BD37C87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A0D4-65AB-30A1-36C3-A50B89DDB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4CB68-D830-EF0C-3059-8A56923CA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E2120-F774-2302-9D2D-A592EDC02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D813-062B-4B1B-A15E-E7B2B74FB2EB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B97C7-37DE-7C29-CCA2-0B3CF05AE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27E92-14B1-7A54-B211-6F65D937E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989A-A8B8-40BB-95CF-C5425D755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13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9B7B-1A92-50F1-CC96-6C10359DD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749D8C-29F2-CDD5-8224-0CF147C6C9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85328-FE80-FF6A-B422-ADD82831F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8B1F4-42A1-10D7-1189-33131B006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D813-062B-4B1B-A15E-E7B2B74FB2EB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1FACF-045F-8539-EA1D-494CDD912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8B9F-02CA-549B-5EE9-223882F6F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989A-A8B8-40BB-95CF-C5425D755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15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7CFEF5-BDC1-D831-3DB0-076E95123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6F53C-AF8A-867D-ED2B-B7B7990C2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90CD0-582A-2BAD-EB7E-74F521FFE3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6D813-062B-4B1B-A15E-E7B2B74FB2EB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2CA13-CA13-0CC7-151A-A8A2D4124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D847E-B177-BAAA-9B9B-756EF3B7E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A989A-A8B8-40BB-95CF-C5425D755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10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uisfranco.com/getting-data-from-olap-cube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D313860-A922-4FA4-B5E2-E8871F105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D3BFB-605C-EFD5-9F50-56883FDFC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623" y="357941"/>
            <a:ext cx="5918788" cy="2624478"/>
          </a:xfrm>
        </p:spPr>
        <p:txBody>
          <a:bodyPr>
            <a:normAutofit/>
          </a:bodyPr>
          <a:lstStyle/>
          <a:p>
            <a:r>
              <a:rPr lang="en-US" b="1" dirty="0" err="1"/>
              <a:t>Timedekhoo</a:t>
            </a:r>
            <a:endParaRPr lang="en-US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FD0FBFA-B43E-40C1-A6E4-B8823417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4341" y="1164128"/>
            <a:ext cx="569514" cy="569514"/>
          </a:xfrm>
          <a:prstGeom prst="ellipse">
            <a:avLst/>
          </a:prstGeom>
          <a:noFill/>
          <a:ln w="1016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99ACE06-2742-4366-B8DD-B1D27F4F3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2879" y="0"/>
            <a:ext cx="2123415" cy="1422481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7" name="Picture 6" descr="A picture containing colorfulness, turquoise, person, hand">
            <a:extLst>
              <a:ext uri="{FF2B5EF4-FFF2-40B4-BE49-F238E27FC236}">
                <a16:creationId xmlns:a16="http://schemas.microsoft.com/office/drawing/2014/main" id="{360CA9C5-9E85-439D-E29C-A1693B309E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608" r="30392"/>
          <a:stretch/>
        </p:blipFill>
        <p:spPr>
          <a:xfrm>
            <a:off x="6802772" y="1923790"/>
            <a:ext cx="3525136" cy="3525136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54EDF5-7644-4A95-AB88-057FAB414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05035" y="3681981"/>
            <a:ext cx="0" cy="1597708"/>
          </a:xfrm>
          <a:prstGeom prst="line">
            <a:avLst/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802AE7A-B0C7-496D-940B-0E6C6ECC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646" y="3416839"/>
            <a:ext cx="662355" cy="1616463"/>
          </a:xfrm>
          <a:custGeom>
            <a:avLst/>
            <a:gdLst>
              <a:gd name="connsiteX0" fmla="*/ 662355 w 662355"/>
              <a:gd name="connsiteY0" fmla="*/ 0 h 1616463"/>
              <a:gd name="connsiteX1" fmla="*/ 662355 w 662355"/>
              <a:gd name="connsiteY1" fmla="*/ 1616463 h 1616463"/>
              <a:gd name="connsiteX2" fmla="*/ 658212 w 662355"/>
              <a:gd name="connsiteY2" fmla="*/ 1615830 h 1616463"/>
              <a:gd name="connsiteX3" fmla="*/ 0 w 662355"/>
              <a:gd name="connsiteY3" fmla="*/ 808231 h 1616463"/>
              <a:gd name="connsiteX4" fmla="*/ 658212 w 662355"/>
              <a:gd name="connsiteY4" fmla="*/ 632 h 161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355" h="1616463">
                <a:moveTo>
                  <a:pt x="662355" y="0"/>
                </a:moveTo>
                <a:lnTo>
                  <a:pt x="662355" y="1616463"/>
                </a:lnTo>
                <a:lnTo>
                  <a:pt x="658212" y="1615830"/>
                </a:lnTo>
                <a:cubicBezTo>
                  <a:pt x="282572" y="1538963"/>
                  <a:pt x="0" y="1206596"/>
                  <a:pt x="0" y="808231"/>
                </a:cubicBezTo>
                <a:cubicBezTo>
                  <a:pt x="0" y="409866"/>
                  <a:pt x="282572" y="77499"/>
                  <a:pt x="658212" y="632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2DD1B47-C36B-4A09-A1B5-80A512623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646" y="3416839"/>
            <a:ext cx="662355" cy="1616463"/>
          </a:xfrm>
          <a:custGeom>
            <a:avLst/>
            <a:gdLst>
              <a:gd name="connsiteX0" fmla="*/ 662355 w 662355"/>
              <a:gd name="connsiteY0" fmla="*/ 0 h 1616463"/>
              <a:gd name="connsiteX1" fmla="*/ 662355 w 662355"/>
              <a:gd name="connsiteY1" fmla="*/ 1616463 h 1616463"/>
              <a:gd name="connsiteX2" fmla="*/ 658212 w 662355"/>
              <a:gd name="connsiteY2" fmla="*/ 1615830 h 1616463"/>
              <a:gd name="connsiteX3" fmla="*/ 0 w 662355"/>
              <a:gd name="connsiteY3" fmla="*/ 808231 h 1616463"/>
              <a:gd name="connsiteX4" fmla="*/ 658212 w 662355"/>
              <a:gd name="connsiteY4" fmla="*/ 632 h 161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355" h="1616463">
                <a:moveTo>
                  <a:pt x="662355" y="0"/>
                </a:moveTo>
                <a:lnTo>
                  <a:pt x="662355" y="1616463"/>
                </a:lnTo>
                <a:lnTo>
                  <a:pt x="658212" y="1615830"/>
                </a:lnTo>
                <a:cubicBezTo>
                  <a:pt x="282572" y="1538963"/>
                  <a:pt x="0" y="1206596"/>
                  <a:pt x="0" y="808231"/>
                </a:cubicBezTo>
                <a:cubicBezTo>
                  <a:pt x="0" y="409866"/>
                  <a:pt x="282572" y="77499"/>
                  <a:pt x="658212" y="632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ECD5C35-80E8-449F-8C7F-64975DE63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2879" y="6306952"/>
            <a:ext cx="1454378" cy="551049"/>
          </a:xfrm>
          <a:custGeom>
            <a:avLst/>
            <a:gdLst>
              <a:gd name="connsiteX0" fmla="*/ 780476 w 1560952"/>
              <a:gd name="connsiteY0" fmla="*/ 0 h 591429"/>
              <a:gd name="connsiteX1" fmla="*/ 1525548 w 1560952"/>
              <a:gd name="connsiteY1" fmla="*/ 480469 h 591429"/>
              <a:gd name="connsiteX2" fmla="*/ 1560952 w 1560952"/>
              <a:gd name="connsiteY2" fmla="*/ 591429 h 591429"/>
              <a:gd name="connsiteX3" fmla="*/ 0 w 1560952"/>
              <a:gd name="connsiteY3" fmla="*/ 591429 h 591429"/>
              <a:gd name="connsiteX4" fmla="*/ 35404 w 1560952"/>
              <a:gd name="connsiteY4" fmla="*/ 480469 h 591429"/>
              <a:gd name="connsiteX5" fmla="*/ 780476 w 1560952"/>
              <a:gd name="connsiteY5" fmla="*/ 0 h 59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0952" h="591429">
                <a:moveTo>
                  <a:pt x="780476" y="0"/>
                </a:moveTo>
                <a:cubicBezTo>
                  <a:pt x="1115417" y="0"/>
                  <a:pt x="1402793" y="198118"/>
                  <a:pt x="1525548" y="480469"/>
                </a:cubicBezTo>
                <a:lnTo>
                  <a:pt x="1560952" y="591429"/>
                </a:lnTo>
                <a:lnTo>
                  <a:pt x="0" y="591429"/>
                </a:lnTo>
                <a:lnTo>
                  <a:pt x="35404" y="480469"/>
                </a:lnTo>
                <a:cubicBezTo>
                  <a:pt x="158159" y="198118"/>
                  <a:pt x="445536" y="0"/>
                  <a:pt x="7804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998F233-1684-4EF1-9F9C-0F8EA27B0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61598">
            <a:off x="6908614" y="5665643"/>
            <a:ext cx="1780023" cy="1237913"/>
          </a:xfrm>
          <a:custGeom>
            <a:avLst/>
            <a:gdLst>
              <a:gd name="connsiteX0" fmla="*/ 1585229 w 1780023"/>
              <a:gd name="connsiteY0" fmla="*/ 764759 h 1237913"/>
              <a:gd name="connsiteX1" fmla="*/ 1623024 w 1780023"/>
              <a:gd name="connsiteY1" fmla="*/ 792810 h 1237913"/>
              <a:gd name="connsiteX2" fmla="*/ 1777614 w 1780023"/>
              <a:gd name="connsiteY2" fmla="*/ 1157141 h 1237913"/>
              <a:gd name="connsiteX3" fmla="*/ 1733799 w 1780023"/>
              <a:gd name="connsiteY3" fmla="*/ 1235532 h 1237913"/>
              <a:gd name="connsiteX4" fmla="*/ 1716464 w 1780023"/>
              <a:gd name="connsiteY4" fmla="*/ 1237722 h 1237913"/>
              <a:gd name="connsiteX5" fmla="*/ 1716464 w 1780023"/>
              <a:gd name="connsiteY5" fmla="*/ 1237913 h 1237913"/>
              <a:gd name="connsiteX6" fmla="*/ 1655409 w 1780023"/>
              <a:gd name="connsiteY6" fmla="*/ 1191717 h 1237913"/>
              <a:gd name="connsiteX7" fmla="*/ 1513200 w 1780023"/>
              <a:gd name="connsiteY7" fmla="*/ 856627 h 1237913"/>
              <a:gd name="connsiteX8" fmla="*/ 1538499 w 1780023"/>
              <a:gd name="connsiteY8" fmla="*/ 770415 h 1237913"/>
              <a:gd name="connsiteX9" fmla="*/ 1585229 w 1780023"/>
              <a:gd name="connsiteY9" fmla="*/ 764759 h 1237913"/>
              <a:gd name="connsiteX10" fmla="*/ 933455 w 1780023"/>
              <a:gd name="connsiteY10" fmla="*/ 161308 h 1237913"/>
              <a:gd name="connsiteX11" fmla="*/ 957797 w 1780023"/>
              <a:gd name="connsiteY11" fmla="*/ 167970 h 1237913"/>
              <a:gd name="connsiteX12" fmla="*/ 1286982 w 1780023"/>
              <a:gd name="connsiteY12" fmla="*/ 387616 h 1237913"/>
              <a:gd name="connsiteX13" fmla="*/ 1293725 w 1780023"/>
              <a:gd name="connsiteY13" fmla="*/ 477075 h 1237913"/>
              <a:gd name="connsiteX14" fmla="*/ 1245453 w 1780023"/>
              <a:gd name="connsiteY14" fmla="*/ 499154 h 1237913"/>
              <a:gd name="connsiteX15" fmla="*/ 1245167 w 1780023"/>
              <a:gd name="connsiteY15" fmla="*/ 499154 h 1237913"/>
              <a:gd name="connsiteX16" fmla="*/ 1203638 w 1780023"/>
              <a:gd name="connsiteY16" fmla="*/ 484104 h 1237913"/>
              <a:gd name="connsiteX17" fmla="*/ 900647 w 1780023"/>
              <a:gd name="connsiteY17" fmla="*/ 281508 h 1237913"/>
              <a:gd name="connsiteX18" fmla="*/ 872454 w 1780023"/>
              <a:gd name="connsiteY18" fmla="*/ 196164 h 1237913"/>
              <a:gd name="connsiteX19" fmla="*/ 933455 w 1780023"/>
              <a:gd name="connsiteY19" fmla="*/ 161308 h 1237913"/>
              <a:gd name="connsiteX20" fmla="*/ 454020 w 1780023"/>
              <a:gd name="connsiteY20" fmla="*/ 13474 h 1237913"/>
              <a:gd name="connsiteX21" fmla="*/ 477919 w 1780023"/>
              <a:gd name="connsiteY21" fmla="*/ 21437 h 1237913"/>
              <a:gd name="connsiteX22" fmla="*/ 509236 w 1780023"/>
              <a:gd name="connsiteY22" fmla="*/ 84182 h 1237913"/>
              <a:gd name="connsiteX23" fmla="*/ 445829 w 1780023"/>
              <a:gd name="connsiteY23" fmla="*/ 139871 h 1237913"/>
              <a:gd name="connsiteX24" fmla="*/ 437447 w 1780023"/>
              <a:gd name="connsiteY24" fmla="*/ 139395 h 1237913"/>
              <a:gd name="connsiteX25" fmla="*/ 73211 w 1780023"/>
              <a:gd name="connsiteY25" fmla="*/ 137204 h 1237913"/>
              <a:gd name="connsiteX26" fmla="*/ 749 w 1780023"/>
              <a:gd name="connsiteY26" fmla="*/ 84082 h 1237913"/>
              <a:gd name="connsiteX27" fmla="*/ 53871 w 1780023"/>
              <a:gd name="connsiteY27" fmla="*/ 11621 h 1237913"/>
              <a:gd name="connsiteX28" fmla="*/ 58352 w 1780023"/>
              <a:gd name="connsiteY28" fmla="*/ 11093 h 1237913"/>
              <a:gd name="connsiteX29" fmla="*/ 454020 w 1780023"/>
              <a:gd name="connsiteY29" fmla="*/ 13474 h 123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80023" h="1237913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4"/>
                  <a:pt x="949959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A4A4089-D056-4220-9E48-9C1A6B506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3358" y="5835650"/>
            <a:ext cx="2358642" cy="1022351"/>
          </a:xfrm>
          <a:custGeom>
            <a:avLst/>
            <a:gdLst>
              <a:gd name="connsiteX0" fmla="*/ 61913 w 2358642"/>
              <a:gd name="connsiteY0" fmla="*/ 0 h 1022351"/>
              <a:gd name="connsiteX1" fmla="*/ 2358642 w 2358642"/>
              <a:gd name="connsiteY1" fmla="*/ 0 h 1022351"/>
              <a:gd name="connsiteX2" fmla="*/ 2358642 w 2358642"/>
              <a:gd name="connsiteY2" fmla="*/ 123825 h 1022351"/>
              <a:gd name="connsiteX3" fmla="*/ 123825 w 2358642"/>
              <a:gd name="connsiteY3" fmla="*/ 123825 h 1022351"/>
              <a:gd name="connsiteX4" fmla="*/ 123825 w 2358642"/>
              <a:gd name="connsiteY4" fmla="*/ 1022351 h 1022351"/>
              <a:gd name="connsiteX5" fmla="*/ 0 w 2358642"/>
              <a:gd name="connsiteY5" fmla="*/ 1022351 h 1022351"/>
              <a:gd name="connsiteX6" fmla="*/ 0 w 2358642"/>
              <a:gd name="connsiteY6" fmla="*/ 61913 h 1022351"/>
              <a:gd name="connsiteX7" fmla="*/ 61913 w 2358642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8642" h="1022351">
                <a:moveTo>
                  <a:pt x="61913" y="0"/>
                </a:moveTo>
                <a:lnTo>
                  <a:pt x="2358642" y="0"/>
                </a:lnTo>
                <a:lnTo>
                  <a:pt x="2358642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DCFEB5-4816-6EF3-DDB1-6B46D5320278}"/>
              </a:ext>
            </a:extLst>
          </p:cNvPr>
          <p:cNvSpPr txBox="1"/>
          <p:nvPr/>
        </p:nvSpPr>
        <p:spPr>
          <a:xfrm>
            <a:off x="1008185" y="5439508"/>
            <a:ext cx="4349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Marketing Project</a:t>
            </a:r>
          </a:p>
        </p:txBody>
      </p:sp>
    </p:spTree>
    <p:extLst>
      <p:ext uri="{BB962C8B-B14F-4D97-AF65-F5344CB8AC3E}">
        <p14:creationId xmlns:p14="http://schemas.microsoft.com/office/powerpoint/2010/main" val="66968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FF8CD-B79D-2295-47EA-B96B658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Pricing and Costing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FD9AE-CAD4-702F-B29A-2AB8796F3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1698"/>
          </a:xfrm>
        </p:spPr>
        <p:txBody>
          <a:bodyPr>
            <a:normAutofit fontScale="70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Target Price: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Competitive pricing based on market analysis and value proposition.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Ensures accessibility to a wide customer base.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Supplier Cost of Product: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Negotiated cost-effective deals with trusted suppliers.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Quality materials sourced at favorable rates.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Total Cost per Unit: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Sum of supplier costs, shipping, and packaging.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Transparent breakdown for customer trust.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Profit Margin per Unit: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Adjusted based on market demand and competition.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Balancing profitability with affordability.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Profit Margins by Price Range: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For Watches Range (1000 PKR to 5000 PKR): Profit Margin: 500 to 1000 PKR per unit.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For Higher-Priced Watches (50000 PKR): Profit Margin: 5000 PKR per unit.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Cost per Unit: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Transparent calculation covering supplier costs and additional expenses.</a:t>
            </a:r>
          </a:p>
        </p:txBody>
      </p:sp>
    </p:spTree>
    <p:extLst>
      <p:ext uri="{BB962C8B-B14F-4D97-AF65-F5344CB8AC3E}">
        <p14:creationId xmlns:p14="http://schemas.microsoft.com/office/powerpoint/2010/main" val="3516300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FF8CD-B79D-2295-47EA-B96B658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Marketing Research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DD961-E159-85E5-5DB4-9581773A9C6E}"/>
              </a:ext>
            </a:extLst>
          </p:cNvPr>
          <p:cNvSpPr txBox="1"/>
          <p:nvPr/>
        </p:nvSpPr>
        <p:spPr>
          <a:xfrm>
            <a:off x="1485646" y="4656321"/>
            <a:ext cx="9329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Among these competitors, some supply luxury watches while others give casual watches, some have a refundable policy while others do not, and their price range varies; some are affordable while others are not. So, there is no unique offering gap in this industry, but what we offer is appealing to clients because we offer a large choice of luxury timepieces at cheap costs and with a refundable policy.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8" name="Content Placeholder 7" descr="A screenshot of a table&#10;&#10;Description automatically generated">
            <a:extLst>
              <a:ext uri="{FF2B5EF4-FFF2-40B4-BE49-F238E27FC236}">
                <a16:creationId xmlns:a16="http://schemas.microsoft.com/office/drawing/2014/main" id="{A4C77719-A793-AF31-53E2-94AFC4889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0" y="2032455"/>
            <a:ext cx="10726169" cy="2489424"/>
          </a:xfrm>
        </p:spPr>
      </p:pic>
    </p:spTree>
    <p:extLst>
      <p:ext uri="{BB962C8B-B14F-4D97-AF65-F5344CB8AC3E}">
        <p14:creationId xmlns:p14="http://schemas.microsoft.com/office/powerpoint/2010/main" val="1707896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FF8CD-B79D-2295-47EA-B96B658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Marketing Strategy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FD9AE-CAD4-702F-B29A-2AB8796F3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Target Audience: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Ages 20 to 35, urban/suburban areas, middle to upper-class income (50,000 to 100,000 PKR).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Fashion-forward, tech-savvy, and value-conscious consumers.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Channels for Audience Engagement: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Organic Social Media: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Active presence on Facebook, Instagram, and other platforms.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Engaging content tailored to the target audience.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Search Engine Optimization (SEO):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Strategic use of keywords to enhance online visibility.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Content optimization for search engine rankings.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Content Marketing: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Creating compelling articles and visuals to showcase the brand story.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Aligning content with audience interests and preferences.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Influencer Marketing: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Collaborating with influencers to expand reach and credibility.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Leveraging influencers' social media platforms for product endorsements.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Marketing Budget Allocation: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Predominantly focused on content creation and influencer partnerships.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Allocation based on maximizing organic reach and engagement.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Calculated as a percentage of projected revenue.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Assuming a 10% allocation for marketing activities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264080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FF8CD-B79D-2295-47EA-B96B658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Social Media </a:t>
            </a:r>
            <a:r>
              <a:rPr lang="en-US" sz="3200" b="1" dirty="0">
                <a:solidFill>
                  <a:schemeClr val="bg1"/>
                </a:solidFill>
              </a:rPr>
              <a:t>Presence</a:t>
            </a:r>
            <a:endParaRPr lang="en-US" sz="32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FD9AE-CAD4-702F-B29A-2AB8796F3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54" y="1050202"/>
            <a:ext cx="10819646" cy="5126761"/>
          </a:xfrm>
        </p:spPr>
        <p:txBody>
          <a:bodyPr>
            <a:normAutofit/>
          </a:bodyPr>
          <a:lstStyle/>
          <a:p>
            <a:pPr marL="457200" lvl="1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Instagram</a:t>
            </a:r>
          </a:p>
          <a:p>
            <a:pPr marL="457200" lvl="1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914400" lvl="2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6E60EA8-5A70-9DFA-D1ED-8E8A17DB8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940" y="1468133"/>
            <a:ext cx="7282492" cy="538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50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FF8CD-B79D-2295-47EA-B96B658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Social Media </a:t>
            </a:r>
            <a:r>
              <a:rPr lang="en-US" sz="3200" b="1" dirty="0">
                <a:solidFill>
                  <a:schemeClr val="bg1"/>
                </a:solidFill>
              </a:rPr>
              <a:t>Presence</a:t>
            </a:r>
            <a:endParaRPr lang="en-US" sz="32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FD9AE-CAD4-702F-B29A-2AB8796F3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54" y="1050202"/>
            <a:ext cx="10819646" cy="5126761"/>
          </a:xfrm>
        </p:spPr>
        <p:txBody>
          <a:bodyPr>
            <a:normAutofit/>
          </a:bodyPr>
          <a:lstStyle/>
          <a:p>
            <a:pPr marL="457200" lvl="1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Instagram</a:t>
            </a:r>
          </a:p>
          <a:p>
            <a:pPr marL="457200" lvl="1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914400" lvl="2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watch&#10;&#10;Description automatically generated">
            <a:extLst>
              <a:ext uri="{FF2B5EF4-FFF2-40B4-BE49-F238E27FC236}">
                <a16:creationId xmlns:a16="http://schemas.microsoft.com/office/drawing/2014/main" id="{D902201A-9AA1-1E6B-2AA6-9ED565373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5" y="1521782"/>
            <a:ext cx="8665183" cy="5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5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FF8CD-B79D-2295-47EA-B96B658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Social Media </a:t>
            </a:r>
            <a:r>
              <a:rPr lang="en-US" sz="3200" b="1" dirty="0">
                <a:solidFill>
                  <a:schemeClr val="bg1"/>
                </a:solidFill>
              </a:rPr>
              <a:t>Presence</a:t>
            </a:r>
            <a:endParaRPr lang="en-US" sz="32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FD9AE-CAD4-702F-B29A-2AB8796F3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54" y="1050202"/>
            <a:ext cx="10819646" cy="5126761"/>
          </a:xfrm>
        </p:spPr>
        <p:txBody>
          <a:bodyPr>
            <a:normAutofit/>
          </a:bodyPr>
          <a:lstStyle/>
          <a:p>
            <a:pPr marL="457200" lvl="1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Instagram</a:t>
            </a:r>
          </a:p>
          <a:p>
            <a:pPr marL="457200" lvl="1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914400" lvl="2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80CEF52-C242-52BA-C04D-58CAB800B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7" y="1482812"/>
            <a:ext cx="7185745" cy="5041556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E259DC34-00D3-9A49-4D68-1B8D92793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82" y="1840523"/>
            <a:ext cx="3087483" cy="490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76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FF8CD-B79D-2295-47EA-B96B658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Social Media </a:t>
            </a:r>
            <a:r>
              <a:rPr lang="en-US" sz="3200" b="1" dirty="0">
                <a:solidFill>
                  <a:schemeClr val="bg1"/>
                </a:solidFill>
              </a:rPr>
              <a:t>Presence</a:t>
            </a:r>
            <a:endParaRPr lang="en-US" sz="32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FD9AE-CAD4-702F-B29A-2AB8796F3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54" y="1050202"/>
            <a:ext cx="10819646" cy="5126761"/>
          </a:xfrm>
        </p:spPr>
        <p:txBody>
          <a:bodyPr>
            <a:normAutofit/>
          </a:bodyPr>
          <a:lstStyle/>
          <a:p>
            <a:pPr marL="457200" lvl="1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374151"/>
                </a:solidFill>
                <a:latin typeface="Söhne"/>
              </a:rPr>
              <a:t>facebook</a:t>
            </a: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457200" lvl="1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914400" lvl="2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D71075C-3A52-0A05-D2DE-EBE28A5C7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293" y="1817106"/>
            <a:ext cx="9472246" cy="46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19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FF8CD-B79D-2295-47EA-B96B658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Social Media </a:t>
            </a:r>
            <a:r>
              <a:rPr lang="en-US" sz="3200" b="1" dirty="0">
                <a:solidFill>
                  <a:schemeClr val="bg1"/>
                </a:solidFill>
              </a:rPr>
              <a:t>Presence</a:t>
            </a:r>
            <a:endParaRPr lang="en-US" sz="32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FD9AE-CAD4-702F-B29A-2AB8796F3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54" y="1050202"/>
            <a:ext cx="10819646" cy="5126761"/>
          </a:xfrm>
        </p:spPr>
        <p:txBody>
          <a:bodyPr>
            <a:normAutofit/>
          </a:bodyPr>
          <a:lstStyle/>
          <a:p>
            <a:pPr marL="457200" lvl="1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374151"/>
                </a:solidFill>
                <a:latin typeface="Söhne"/>
              </a:rPr>
              <a:t>facebook</a:t>
            </a: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457200" lvl="1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914400" lvl="2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6394C-2E04-A018-5CDC-2B24E776D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23" y="1910861"/>
            <a:ext cx="9812743" cy="447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6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FF8CD-B79D-2295-47EA-B96B658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Analytics and Insights</a:t>
            </a:r>
            <a:br>
              <a:rPr lang="en-US" sz="3200" b="1" dirty="0">
                <a:solidFill>
                  <a:schemeClr val="bg1"/>
                </a:solidFill>
              </a:rPr>
            </a:b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DCBDA83-BD53-3B2F-598B-75A82F465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69" y="1825625"/>
            <a:ext cx="10072662" cy="4351338"/>
          </a:xfrm>
        </p:spPr>
      </p:pic>
    </p:spTree>
    <p:extLst>
      <p:ext uri="{BB962C8B-B14F-4D97-AF65-F5344CB8AC3E}">
        <p14:creationId xmlns:p14="http://schemas.microsoft.com/office/powerpoint/2010/main" val="957064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FF8CD-B79D-2295-47EA-B96B658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Analytics and Insights</a:t>
            </a:r>
            <a:br>
              <a:rPr lang="en-US" sz="3200" b="1" dirty="0">
                <a:solidFill>
                  <a:schemeClr val="bg1"/>
                </a:solidFill>
              </a:rPr>
            </a:b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Screenshot of a screenshot of a social media post&#10;&#10;Description automatically generated">
            <a:extLst>
              <a:ext uri="{FF2B5EF4-FFF2-40B4-BE49-F238E27FC236}">
                <a16:creationId xmlns:a16="http://schemas.microsoft.com/office/drawing/2014/main" id="{04B2C9DB-9BBF-424E-AA8B-20C2C2096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21" y="1467278"/>
            <a:ext cx="6149596" cy="5155933"/>
          </a:xfrm>
        </p:spPr>
      </p:pic>
      <p:pic>
        <p:nvPicPr>
          <p:cNvPr id="9" name="Picture 8" descr="A screenshot of a number of followers&#10;&#10;Description automatically generated">
            <a:extLst>
              <a:ext uri="{FF2B5EF4-FFF2-40B4-BE49-F238E27FC236}">
                <a16:creationId xmlns:a16="http://schemas.microsoft.com/office/drawing/2014/main" id="{2D79E480-C985-5A7C-8FE2-BCFE9FC85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44" y="2202871"/>
            <a:ext cx="6014756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33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18FF-2FDC-5D06-107F-1F2499053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Group Members Introduction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748D94C-23A5-99A7-A89E-6CDE604C22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7781386"/>
              </p:ext>
            </p:extLst>
          </p:nvPr>
        </p:nvGraphicFramePr>
        <p:xfrm>
          <a:off x="838199" y="1825625"/>
          <a:ext cx="1076479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9122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FF8CD-B79D-2295-47EA-B96B658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Customer Reviews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FD9AE-CAD4-702F-B29A-2AB8796F3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Average Customer Rating: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Showcase overall satisfaction ratings ( 4.8/5).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Highlight positive feedback received on product quality and service</a:t>
            </a:r>
          </a:p>
          <a:p>
            <a:r>
              <a:rPr lang="en-US" b="1" dirty="0">
                <a:solidFill>
                  <a:srgbClr val="374151"/>
                </a:solidFill>
                <a:latin typeface="Söhne"/>
              </a:rPr>
              <a:t>Screenshots of Social Media Reviews:</a:t>
            </a:r>
          </a:p>
          <a:p>
            <a:endParaRPr lang="en-US" b="1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277388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FF8CD-B79D-2295-47EA-B96B658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Customer Reviews and Sales</a:t>
            </a:r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5EAABADA-E781-2C7B-C186-C74348373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867" y="1825625"/>
            <a:ext cx="8116265" cy="4351338"/>
          </a:xfrm>
        </p:spPr>
      </p:pic>
    </p:spTree>
    <p:extLst>
      <p:ext uri="{BB962C8B-B14F-4D97-AF65-F5344CB8AC3E}">
        <p14:creationId xmlns:p14="http://schemas.microsoft.com/office/powerpoint/2010/main" val="3103470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FF8CD-B79D-2295-47EA-B96B658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Customer Reviews and Sales</a:t>
            </a:r>
          </a:p>
        </p:txBody>
      </p:sp>
      <p:pic>
        <p:nvPicPr>
          <p:cNvPr id="7" name="Content Placeholder 6" descr="A close-up of a hand holding a strap&#10;&#10;Description automatically generated">
            <a:extLst>
              <a:ext uri="{FF2B5EF4-FFF2-40B4-BE49-F238E27FC236}">
                <a16:creationId xmlns:a16="http://schemas.microsoft.com/office/drawing/2014/main" id="{D9B9DB9B-B8A5-2124-D0CA-97FB4348A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2177002"/>
            <a:ext cx="9002381" cy="3648584"/>
          </a:xfrm>
        </p:spPr>
      </p:pic>
    </p:spTree>
    <p:extLst>
      <p:ext uri="{BB962C8B-B14F-4D97-AF65-F5344CB8AC3E}">
        <p14:creationId xmlns:p14="http://schemas.microsoft.com/office/powerpoint/2010/main" val="1541149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9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Arc 31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91583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3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9419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FF8CD-B79D-2295-47EA-B96B658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23" y="1444762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Thank You !!</a:t>
            </a:r>
          </a:p>
        </p:txBody>
      </p:sp>
      <p:pic>
        <p:nvPicPr>
          <p:cNvPr id="18" name="Graphic 17" descr="Right Double Quote">
            <a:extLst>
              <a:ext uri="{FF2B5EF4-FFF2-40B4-BE49-F238E27FC236}">
                <a16:creationId xmlns:a16="http://schemas.microsoft.com/office/drawing/2014/main" id="{401F3E05-756C-7A2F-5A2C-BCF7D5AD5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3623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0701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FF8CD-B79D-2295-47EA-B96B658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Introduction</a:t>
            </a:r>
            <a:endParaRPr lang="en-US" sz="5400" b="1" kern="1200">
              <a:latin typeface="+mj-lt"/>
              <a:ea typeface="+mj-ea"/>
              <a:cs typeface="+mj-cs"/>
            </a:endParaRP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C0D14-0539-690C-802B-25567B354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  <a:latin typeface="Söhne"/>
              </a:rPr>
              <a:t>Brief Overview:</a:t>
            </a:r>
            <a:endParaRPr lang="en-US" sz="1500" b="0" i="0" dirty="0">
              <a:effectLst/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 err="1">
                <a:effectLst/>
                <a:latin typeface="Söhne"/>
              </a:rPr>
              <a:t>Timedekhoo</a:t>
            </a:r>
            <a:r>
              <a:rPr lang="en-US" sz="1500" b="0" i="0" dirty="0">
                <a:effectLst/>
                <a:latin typeface="Söhne"/>
              </a:rPr>
              <a:t>, your gateway to affordable luxury replicas.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Söhne"/>
              </a:rPr>
              <a:t>Bringing elegance within reach, we specialize in high-quality replica watches.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Söhne"/>
              </a:rPr>
              <a:t>Empowering individuals to embrace their style without compromise.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  <a:latin typeface="Söhne"/>
              </a:rPr>
              <a:t>Mission:</a:t>
            </a:r>
            <a:endParaRPr lang="en-US" sz="1500" b="0" i="0" dirty="0">
              <a:effectLst/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Söhne"/>
              </a:rPr>
              <a:t>At </a:t>
            </a:r>
            <a:r>
              <a:rPr lang="en-US" sz="1500" b="0" i="0" dirty="0" err="1">
                <a:effectLst/>
                <a:latin typeface="Söhne"/>
              </a:rPr>
              <a:t>Timedekhoo</a:t>
            </a:r>
            <a:r>
              <a:rPr lang="en-US" sz="1500" b="0" i="0" dirty="0">
                <a:effectLst/>
                <a:latin typeface="Söhne"/>
              </a:rPr>
              <a:t>, our mission is to redefine luxury, making it accessible to everyone.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Söhne"/>
              </a:rPr>
              <a:t>We believe in providing exquisite replicas that reflect sophistication and craftsmanship.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Söhne"/>
              </a:rPr>
              <a:t>Striving to create a community where style meets affordability.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  <a:latin typeface="Söhne"/>
              </a:rPr>
              <a:t>Logo and Tagline:</a:t>
            </a:r>
            <a:endParaRPr lang="en-US" sz="1500" b="0" i="0" dirty="0">
              <a:effectLst/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Söhne"/>
              </a:rPr>
              <a:t>Showcase the </a:t>
            </a:r>
            <a:r>
              <a:rPr lang="en-US" sz="1500" b="0" i="0" dirty="0" err="1">
                <a:effectLst/>
                <a:latin typeface="Söhne"/>
              </a:rPr>
              <a:t>Timedekhoo</a:t>
            </a:r>
            <a:r>
              <a:rPr lang="en-US" sz="1500" b="0" i="0" dirty="0">
                <a:effectLst/>
                <a:latin typeface="Söhne"/>
              </a:rPr>
              <a:t> logo, embodying our commitment to quality and style.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Söhne"/>
              </a:rPr>
              <a:t>Tagline: “</a:t>
            </a:r>
            <a:r>
              <a:rPr lang="en-US" sz="1500" dirty="0">
                <a:latin typeface="Söhne"/>
              </a:rPr>
              <a:t>Unveiling</a:t>
            </a:r>
            <a:r>
              <a:rPr lang="en-US" sz="1500" b="0" i="0" dirty="0">
                <a:effectLst/>
                <a:latin typeface="Söhne"/>
              </a:rPr>
              <a:t> Moment</a:t>
            </a:r>
            <a:r>
              <a:rPr lang="en-US" sz="1500" dirty="0">
                <a:latin typeface="Söhne"/>
              </a:rPr>
              <a:t>s, Defining Style</a:t>
            </a:r>
            <a:r>
              <a:rPr lang="en-US" sz="1500" b="0" i="0" dirty="0">
                <a:effectLst/>
                <a:latin typeface="Söhne"/>
              </a:rPr>
              <a:t>."</a:t>
            </a:r>
          </a:p>
          <a:p>
            <a:endParaRPr lang="en-US" sz="1500" dirty="0"/>
          </a:p>
        </p:txBody>
      </p:sp>
      <p:pic>
        <p:nvPicPr>
          <p:cNvPr id="5" name="Picture 4" descr="A black and white logo with a clock&#10;&#10;Description automatically generated">
            <a:extLst>
              <a:ext uri="{FF2B5EF4-FFF2-40B4-BE49-F238E27FC236}">
                <a16:creationId xmlns:a16="http://schemas.microsoft.com/office/drawing/2014/main" id="{B5CF8CF2-E91D-C597-3FDF-CE4E0C6F42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" r="1028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8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FF8CD-B79D-2295-47EA-B96B658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032" y="11893"/>
            <a:ext cx="5120561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Business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FD9AE-CAD4-702F-B29A-2AB8796F3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032" y="1110517"/>
            <a:ext cx="5092194" cy="4351338"/>
          </a:xfrm>
        </p:spPr>
        <p:txBody>
          <a:bodyPr>
            <a:noAutofit/>
          </a:bodyPr>
          <a:lstStyle/>
          <a:p>
            <a:r>
              <a:rPr lang="en-US" sz="1400" b="1" i="0" dirty="0">
                <a:effectLst/>
                <a:latin typeface="Söhne"/>
              </a:rPr>
              <a:t>Brand Name:</a:t>
            </a:r>
            <a:r>
              <a:rPr lang="en-US" sz="1400" b="0" i="0" dirty="0">
                <a:effectLst/>
                <a:latin typeface="Söhne"/>
              </a:rPr>
              <a:t> </a:t>
            </a:r>
          </a:p>
          <a:p>
            <a:pPr lvl="1"/>
            <a:r>
              <a:rPr lang="en-US" sz="1400" b="0" i="0" dirty="0" err="1">
                <a:effectLst/>
                <a:latin typeface="Söhne"/>
              </a:rPr>
              <a:t>TimeDekhoo</a:t>
            </a:r>
            <a:r>
              <a:rPr lang="en-US" sz="1400" b="0" i="0" dirty="0">
                <a:effectLst/>
                <a:latin typeface="Söhne"/>
              </a:rPr>
              <a:t> - Simple, memorable, and resonates with South Asian culture.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Söhne"/>
              </a:rPr>
              <a:t>Company Type: </a:t>
            </a:r>
          </a:p>
          <a:p>
            <a:pPr lvl="1"/>
            <a:r>
              <a:rPr lang="en-US" sz="1400" i="0" dirty="0">
                <a:effectLst/>
                <a:latin typeface="Söhne"/>
              </a:rPr>
              <a:t>An LLC is registered for managerial flexibility and personal asset protection.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Söhne"/>
              </a:rPr>
              <a:t>Domain Name:</a:t>
            </a:r>
          </a:p>
          <a:p>
            <a:pPr lvl="1"/>
            <a:r>
              <a:rPr lang="en-US" sz="1400" b="0" i="0" dirty="0">
                <a:effectLst/>
                <a:latin typeface="Söhne"/>
              </a:rPr>
              <a:t>"</a:t>
            </a:r>
            <a:r>
              <a:rPr lang="en-US" sz="1400" b="0" i="0" dirty="0" err="1">
                <a:effectLst/>
                <a:latin typeface="Söhne"/>
              </a:rPr>
              <a:t>TimeDekhoo</a:t>
            </a:r>
            <a:r>
              <a:rPr lang="en-US" sz="1400" b="0" i="0" dirty="0">
                <a:effectLst/>
                <a:latin typeface="Söhne"/>
              </a:rPr>
              <a:t>" was picked for SEO </a:t>
            </a:r>
            <a:r>
              <a:rPr lang="en-US" sz="1400" b="0" i="0" dirty="0" err="1">
                <a:effectLst/>
                <a:latin typeface="Söhne"/>
              </a:rPr>
              <a:t>optimisation</a:t>
            </a:r>
            <a:r>
              <a:rPr lang="en-US" sz="1400" b="0" i="0" dirty="0">
                <a:effectLst/>
                <a:latin typeface="Söhne"/>
              </a:rPr>
              <a:t>, optimal length, and business relevance.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Söhne"/>
              </a:rPr>
              <a:t>Value Proposition:</a:t>
            </a:r>
          </a:p>
          <a:p>
            <a:pPr lvl="1"/>
            <a:r>
              <a:rPr lang="en-US" sz="1400" b="0" i="0" dirty="0" err="1">
                <a:effectLst/>
                <a:latin typeface="Söhne"/>
              </a:rPr>
              <a:t>TimeDekhoo</a:t>
            </a:r>
            <a:r>
              <a:rPr lang="en-US" sz="1400" b="0" i="0" dirty="0">
                <a:effectLst/>
                <a:latin typeface="Söhne"/>
              </a:rPr>
              <a:t> provides a handpicked collection of high-quality, exotic, and one-of-a-kind replica watches at reasonable costs. Those who desire to stand out with elegance and sophistication are catered 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Söhne"/>
              </a:rPr>
              <a:t>Mission:</a:t>
            </a:r>
            <a:r>
              <a:rPr lang="en-US" sz="1400" b="0" i="0" dirty="0">
                <a:effectLst/>
                <a:latin typeface="Söhne"/>
              </a:rPr>
              <a:t> </a:t>
            </a:r>
          </a:p>
          <a:p>
            <a:pPr lvl="1"/>
            <a:r>
              <a:rPr lang="en-US" sz="1400" b="0" i="0" dirty="0">
                <a:effectLst/>
                <a:latin typeface="Söhne"/>
              </a:rPr>
              <a:t>To introduce the fascination of luxury watches to people on a tight budget by making high-end timepieces more accessible and cheap.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Söhne"/>
              </a:rPr>
              <a:t>Vision:</a:t>
            </a:r>
            <a:endParaRPr lang="en-US" sz="1400" b="0" i="0" dirty="0">
              <a:effectLst/>
              <a:latin typeface="Söhne"/>
            </a:endParaRPr>
          </a:p>
          <a:p>
            <a:pPr lvl="1"/>
            <a:r>
              <a:rPr lang="en-US" sz="1400" b="0" i="0" dirty="0">
                <a:effectLst/>
                <a:latin typeface="Söhne"/>
              </a:rPr>
              <a:t>To become Pakistan's largest and most trusted replica watch provider, focusing on uniqueness, quality, and affordability.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watch with a blue strap&#10;&#10;Description automatically generated">
            <a:extLst>
              <a:ext uri="{FF2B5EF4-FFF2-40B4-BE49-F238E27FC236}">
                <a16:creationId xmlns:a16="http://schemas.microsoft.com/office/drawing/2014/main" id="{77A7F78E-B828-33B3-D9D4-6E2BE4DFB3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0" r="1" b="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28" name="Arc 27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watch on a card&#10;&#10;Description automatically generated">
            <a:extLst>
              <a:ext uri="{FF2B5EF4-FFF2-40B4-BE49-F238E27FC236}">
                <a16:creationId xmlns:a16="http://schemas.microsoft.com/office/drawing/2014/main" id="{BAF9F49B-3AA6-ACD4-8D47-A2C17683A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1" r="-3" b="4247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67732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FF8CD-B79D-2295-47EA-B96B658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Cont’d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FD9AE-CAD4-702F-B29A-2AB8796F3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Personnel: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Sohne"/>
                <a:ea typeface="Calibri" panose="020F0502020204030204" pitchFamily="34" charset="0"/>
                <a:cs typeface="Times New Roman" panose="02020603050405020304" pitchFamily="18" charset="0"/>
              </a:rPr>
              <a:t>Ilhan Ahmed and Muhamad Hamza Ali the CEO’s of </a:t>
            </a:r>
            <a:r>
              <a:rPr lang="en-US" sz="2400" dirty="0" err="1">
                <a:effectLst/>
                <a:latin typeface="Sohne"/>
                <a:ea typeface="Calibri" panose="020F0502020204030204" pitchFamily="34" charset="0"/>
                <a:cs typeface="Times New Roman" panose="02020603050405020304" pitchFamily="18" charset="0"/>
              </a:rPr>
              <a:t>TimeDekhoo</a:t>
            </a:r>
            <a:endParaRPr lang="en-US" dirty="0">
              <a:latin typeface="So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Sohne"/>
                <a:ea typeface="Calibri" panose="020F0502020204030204" pitchFamily="34" charset="0"/>
                <a:cs typeface="Times New Roman" panose="02020603050405020304" pitchFamily="18" charset="0"/>
              </a:rPr>
              <a:t>Customer service and logistics representative will be Hired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Sohne"/>
                <a:ea typeface="Calibri" panose="020F0502020204030204" pitchFamily="34" charset="0"/>
                <a:cs typeface="Times New Roman" panose="02020603050405020304" pitchFamily="18" charset="0"/>
              </a:rPr>
              <a:t>Ilhan Ahmed Copywriter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Sohne"/>
                <a:ea typeface="Calibri" panose="020F0502020204030204" pitchFamily="34" charset="0"/>
                <a:cs typeface="Times New Roman" panose="02020603050405020304" pitchFamily="18" charset="0"/>
              </a:rPr>
              <a:t>Muhammad Hamza Ali PR/Social media specialist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Sohne"/>
                <a:ea typeface="Calibri" panose="020F0502020204030204" pitchFamily="34" charset="0"/>
                <a:cs typeface="Times New Roman" panose="02020603050405020304" pitchFamily="18" charset="0"/>
              </a:rPr>
              <a:t>Shammas Qazi SEO manager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Sohne"/>
                <a:ea typeface="Calibri" panose="020F0502020204030204" pitchFamily="34" charset="0"/>
                <a:cs typeface="Times New Roman" panose="02020603050405020304" pitchFamily="18" charset="0"/>
              </a:rPr>
              <a:t>Muhammad Hamza Ali Advertising manager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06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FF8CD-B79D-2295-47EA-B96B658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Competitiv</a:t>
            </a:r>
            <a:r>
              <a:rPr lang="en-US" sz="3200" b="1" dirty="0">
                <a:solidFill>
                  <a:schemeClr val="bg1"/>
                </a:solidFill>
              </a:rPr>
              <a:t>e Market Analysis</a:t>
            </a:r>
            <a:endParaRPr lang="en-US" sz="32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FD9AE-CAD4-702F-B29A-2AB8796F3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Market Segment: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/>
            <a:r>
              <a:rPr lang="en-US" sz="2600" dirty="0">
                <a:solidFill>
                  <a:srgbClr val="0E101A"/>
                </a:solidFill>
                <a:effectLst/>
                <a:latin typeface="Sohne"/>
                <a:ea typeface="Times New Roman" panose="02020603050405020304" pitchFamily="18" charset="0"/>
                <a:cs typeface="Times New Roman" panose="02020603050405020304" pitchFamily="18" charset="0"/>
              </a:rPr>
              <a:t>Individuals and luxury watch enthusiasts with limited budgets who can wear replica watches</a:t>
            </a:r>
            <a:endParaRPr lang="en-US" sz="2600" dirty="0">
              <a:solidFill>
                <a:srgbClr val="0E101A"/>
              </a:solidFill>
              <a:effectLst/>
              <a:latin typeface="So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/>
            <a:r>
              <a:rPr lang="en-US" sz="2600" dirty="0">
                <a:solidFill>
                  <a:srgbClr val="0E101A"/>
                </a:solidFill>
                <a:effectLst/>
                <a:latin typeface="Sohne"/>
                <a:ea typeface="Times New Roman" panose="02020603050405020304" pitchFamily="18" charset="0"/>
                <a:cs typeface="Times New Roman" panose="02020603050405020304" pitchFamily="18" charset="0"/>
              </a:rPr>
              <a:t>Luxury watch collectors are those who have a limited budget but want to maintain the collection just like the original watch collection.</a:t>
            </a:r>
            <a:endParaRPr lang="en-US" sz="2600" dirty="0">
              <a:solidFill>
                <a:srgbClr val="0E101A"/>
              </a:solidFill>
              <a:effectLst/>
              <a:latin typeface="So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/>
            <a:r>
              <a:rPr lang="en-US" sz="2600" dirty="0">
                <a:solidFill>
                  <a:srgbClr val="0E101A"/>
                </a:solidFill>
                <a:effectLst/>
                <a:latin typeface="Sohne"/>
                <a:ea typeface="Times New Roman" panose="02020603050405020304" pitchFamily="18" charset="0"/>
                <a:cs typeface="Times New Roman" panose="02020603050405020304" pitchFamily="18" charset="0"/>
              </a:rPr>
              <a:t>Style Conscious Generation Z</a:t>
            </a:r>
            <a:endParaRPr lang="en-US" sz="2600" dirty="0">
              <a:solidFill>
                <a:srgbClr val="0E101A"/>
              </a:solidFill>
              <a:effectLst/>
              <a:latin typeface="So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/>
            <a:r>
              <a:rPr lang="en-US" sz="2600" dirty="0">
                <a:solidFill>
                  <a:srgbClr val="0E101A"/>
                </a:solidFill>
                <a:effectLst/>
                <a:latin typeface="Sohne"/>
                <a:ea typeface="Times New Roman" panose="02020603050405020304" pitchFamily="18" charset="0"/>
                <a:cs typeface="Times New Roman" panose="02020603050405020304" pitchFamily="18" charset="0"/>
              </a:rPr>
              <a:t>Young professionals who want to get a sleek and premium watch within a budget.</a:t>
            </a:r>
            <a:endParaRPr lang="en-US" sz="2600" dirty="0">
              <a:solidFill>
                <a:srgbClr val="0E101A"/>
              </a:solidFill>
              <a:effectLst/>
              <a:latin typeface="So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Niche Focus: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Geographic Focus: Exclusive operations in Pakistan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Affordability and Quality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Fashion and Style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4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FF8CD-B79D-2295-47EA-B96B658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</a:t>
            </a:r>
            <a:r>
              <a:rPr lang="en-US" sz="3200" b="1" dirty="0">
                <a:solidFill>
                  <a:schemeClr val="bg1"/>
                </a:solidFill>
              </a:rPr>
              <a:t>’d</a:t>
            </a:r>
            <a:endParaRPr lang="en-US" sz="32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FD9AE-CAD4-702F-B29A-2AB8796F3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Target Market: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b="0" i="0" dirty="0">
                <a:effectLst/>
                <a:latin typeface="Söhne"/>
              </a:rPr>
              <a:t>Males aged 18 to 45, including tech enthusiasts, students, and young professionals.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Relevant to Pakistan's youthful population interested in fashion.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Unique Selling Proposition: One-week refundable and exchange policy, building trust and confidence.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925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FF8CD-B79D-2295-47EA-B96B658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Competitive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FD9AE-CAD4-702F-B29A-2AB8796F3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4151"/>
                </a:solidFill>
                <a:latin typeface="Söhne"/>
              </a:rPr>
              <a:t>Competitors: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742950" lvl="1" indent="-285750"/>
            <a:r>
              <a:rPr lang="en-US" dirty="0">
                <a:latin typeface="Söhne"/>
              </a:rPr>
              <a:t>Ghariyal.pk and The Time Square Watches Co.</a:t>
            </a: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Industry Report: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b="0" i="0" dirty="0">
                <a:effectLst/>
                <a:latin typeface="Söhne"/>
              </a:rPr>
              <a:t>Time Square leading in the replica market with a vast collection.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Ghariyal.pk has a stronger online presence.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Price range: Ghariyal.pk (15k-50k), Time Square (10k-100k+).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Shopping Insights: Rolex, Hublot replicas popular; G-Shock replicas less sold.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Customer Budget: 3k to 15k, with special customers opting for higher ranges.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Repeat Orders: Customers make repeat purchases, indicating market loyalty.</a:t>
            </a:r>
          </a:p>
        </p:txBody>
      </p:sp>
    </p:spTree>
    <p:extLst>
      <p:ext uri="{BB962C8B-B14F-4D97-AF65-F5344CB8AC3E}">
        <p14:creationId xmlns:p14="http://schemas.microsoft.com/office/powerpoint/2010/main" val="3787435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FF8CD-B79D-2295-47EA-B96B658A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Product Specifications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FD9AE-CAD4-702F-B29A-2AB8796F3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169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Detailed Sketches: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Artistic representations of each replica watch design.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Illustrations capturing the intricate details and style.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Materials and Key Features: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Specifications of materials used in production.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Highlight key features such as precision, water-resistance, and unique design elements.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Quality Assurance: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Assurance of top-notch quality through rigorous testing.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Emphasis on delivering watches that meet industry standards.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052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1023</Words>
  <Application>Microsoft Office PowerPoint</Application>
  <PresentationFormat>Widescreen</PresentationFormat>
  <Paragraphs>148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Rounded MT Bold</vt:lpstr>
      <vt:lpstr>Calibri</vt:lpstr>
      <vt:lpstr>Calibri Light</vt:lpstr>
      <vt:lpstr>Sohne</vt:lpstr>
      <vt:lpstr>Söhne</vt:lpstr>
      <vt:lpstr>Times New Roman</vt:lpstr>
      <vt:lpstr>Office Theme</vt:lpstr>
      <vt:lpstr>Timedekhoo</vt:lpstr>
      <vt:lpstr>Group Members Introduction</vt:lpstr>
      <vt:lpstr>Introduction</vt:lpstr>
      <vt:lpstr>Business Overview</vt:lpstr>
      <vt:lpstr>Cont’d</vt:lpstr>
      <vt:lpstr>Competitive Market Analysis</vt:lpstr>
      <vt:lpstr>Cont’d</vt:lpstr>
      <vt:lpstr>Competitive Analysis</vt:lpstr>
      <vt:lpstr>Product Specifications</vt:lpstr>
      <vt:lpstr>Pricing and Costing</vt:lpstr>
      <vt:lpstr>Marketing Research </vt:lpstr>
      <vt:lpstr>Marketing Strategy</vt:lpstr>
      <vt:lpstr>Social Media Presence</vt:lpstr>
      <vt:lpstr>Social Media Presence</vt:lpstr>
      <vt:lpstr>Social Media Presence</vt:lpstr>
      <vt:lpstr>Social Media Presence</vt:lpstr>
      <vt:lpstr>Social Media Presence</vt:lpstr>
      <vt:lpstr>Analytics and Insights </vt:lpstr>
      <vt:lpstr>Analytics and Insights </vt:lpstr>
      <vt:lpstr>Customer Reviews</vt:lpstr>
      <vt:lpstr>Customer Reviews and Sales</vt:lpstr>
      <vt:lpstr>Customer Reviews and Sales</vt:lpstr>
      <vt:lpstr>Thank You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based Online Analytical Processing (OLAP)</dc:title>
  <dc:creator>MUHAMMAD HAMZA ALI</dc:creator>
  <cp:lastModifiedBy>MUHAMMAD HAMZA ALI</cp:lastModifiedBy>
  <cp:revision>40</cp:revision>
  <dcterms:created xsi:type="dcterms:W3CDTF">2023-05-27T09:30:38Z</dcterms:created>
  <dcterms:modified xsi:type="dcterms:W3CDTF">2024-01-16T10:24:47Z</dcterms:modified>
</cp:coreProperties>
</file>